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Averag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870993-642E-4821-BC1C-95B590CEBC64}">
  <a:tblStyle styleId="{77870993-642E-4821-BC1C-95B590CEBC6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Averag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cf1a8760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cf1a8760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cf1a8760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cf1a8760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cf1a8760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cf1a8760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cf1a8760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cf1a8760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cf1a8760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cf1a8760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cf1a8760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cf1a8760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cf1a8760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cf1a8760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cf1a876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cf1a876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cf1a8760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cf1a8760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cf1a8760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cf1a8760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cf1a8760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cf1a8760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cf1a8760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cf1a8760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cf1a8760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cf1a8760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cf1a8760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cf1a8760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manjeetsingh/retaildataset?select=sales+d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Retail Sales Prediction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Report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Seasonality and trend analysis</a:t>
            </a:r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91625"/>
            <a:ext cx="679529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ARIMA model forecasting accuracy measure</a:t>
            </a:r>
            <a:endParaRPr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17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series model performance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25" y="1891625"/>
            <a:ext cx="567482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Model selection</a:t>
            </a:r>
            <a:endParaRPr sz="800"/>
          </a:p>
        </p:txBody>
      </p:sp>
      <p:sp>
        <p:nvSpPr>
          <p:cNvPr id="260" name="Google Shape;260;p30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Naive forecast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0"/>
          <p:cNvSpPr txBox="1"/>
          <p:nvPr>
            <p:ph idx="4294967295" type="body"/>
          </p:nvPr>
        </p:nvSpPr>
        <p:spPr>
          <a:xfrm>
            <a:off x="460555" y="3995525"/>
            <a:ext cx="13707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Simple forecasting assuming no external factor affect sales. </a:t>
            </a:r>
            <a:endParaRPr sz="1000"/>
          </a:p>
        </p:txBody>
      </p:sp>
      <p:sp>
        <p:nvSpPr>
          <p:cNvPr id="262" name="Google Shape;262;p30"/>
          <p:cNvSpPr txBox="1"/>
          <p:nvPr/>
        </p:nvSpPr>
        <p:spPr>
          <a:xfrm>
            <a:off x="2062850" y="2957350"/>
            <a:ext cx="955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ARIMA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3465558" y="3462425"/>
            <a:ext cx="1106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Linear Regression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0"/>
          <p:cNvSpPr txBox="1"/>
          <p:nvPr>
            <p:ph idx="4294967295" type="body"/>
          </p:nvPr>
        </p:nvSpPr>
        <p:spPr>
          <a:xfrm>
            <a:off x="2097688" y="2571738"/>
            <a:ext cx="1890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Elaborate forecast considering seasonality and trend impact</a:t>
            </a:r>
            <a:endParaRPr sz="1000"/>
          </a:p>
        </p:txBody>
      </p:sp>
      <p:sp>
        <p:nvSpPr>
          <p:cNvPr id="265" name="Google Shape;265;p30"/>
          <p:cNvSpPr txBox="1"/>
          <p:nvPr/>
        </p:nvSpPr>
        <p:spPr>
          <a:xfrm>
            <a:off x="4871275" y="2957350"/>
            <a:ext cx="1777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Random Forest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6325169" y="3462425"/>
            <a:ext cx="19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Gradient Boosting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shutterstock_429987889_edited.jpg" id="267" name="Google Shape;267;p30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0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269" name="Google Shape;269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0" name="Google Shape;270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0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272" name="Google Shape;272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30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275" name="Google Shape;275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6" name="Google Shape;276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30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278" name="Google Shape;278;p30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" name="Google Shape;279;p30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0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281" name="Google Shape;281;p30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2" name="Google Shape;282;p30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Sales forecasting using ARIMA</a:t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540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2715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Recommendation: Markdowns depth </a:t>
            </a:r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125" y="1159375"/>
            <a:ext cx="2568325" cy="18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150" y="1194650"/>
            <a:ext cx="2879425" cy="17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600" y="3159050"/>
            <a:ext cx="2805900" cy="17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674" y="3099925"/>
            <a:ext cx="2805900" cy="19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575" y="3242125"/>
            <a:ext cx="2879425" cy="17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selection</a:t>
            </a:r>
            <a:endParaRPr/>
          </a:p>
        </p:txBody>
      </p:sp>
      <p:graphicFrame>
        <p:nvGraphicFramePr>
          <p:cNvPr id="304" name="Google Shape;304;p33"/>
          <p:cNvGraphicFramePr/>
          <p:nvPr/>
        </p:nvGraphicFramePr>
        <p:xfrm>
          <a:off x="2916775" y="220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{77870993-642E-4821-BC1C-95B590CEBC64}</a:tableStyleId>
              </a:tblPr>
              <a:tblGrid>
                <a:gridCol w="1281300"/>
                <a:gridCol w="1401900"/>
              </a:tblGrid>
              <a:tr h="504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</a:rPr>
                        <a:t>Model</a:t>
                      </a:r>
                      <a:endParaRPr b="1" sz="90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2"/>
                          </a:solidFill>
                        </a:rPr>
                        <a:t>mse_score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mse_lm2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2.767948e+01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</a:tr>
              <a:tr h="32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mse_gbr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2.767948e+01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</a:tr>
              <a:tr h="32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mse_rf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1.683097e-04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</a:tr>
              <a:tr h="32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mse_lm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3.536717e-27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</a:tr>
              <a:tr h="32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mse_ridge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-3.237305e-13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</a:tr>
              <a:tr h="32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mse_lasso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50">
                          <a:solidFill>
                            <a:schemeClr val="dk2"/>
                          </a:solidFill>
                        </a:rPr>
                        <a:t>-3.237305e-13</a:t>
                      </a:r>
                      <a:endParaRPr sz="950">
                        <a:solidFill>
                          <a:schemeClr val="dk2"/>
                        </a:solidFill>
                      </a:endParaRPr>
                    </a:p>
                  </a:txBody>
                  <a:tcPr marT="48000" marB="48000" marR="53725" marL="53725" anchor="ctr"/>
                </a:tc>
              </a:tr>
            </a:tbl>
          </a:graphicData>
        </a:graphic>
      </p:graphicFrame>
      <p:sp>
        <p:nvSpPr>
          <p:cNvPr id="305" name="Google Shape;305;p33"/>
          <p:cNvSpPr/>
          <p:nvPr/>
        </p:nvSpPr>
        <p:spPr>
          <a:xfrm>
            <a:off x="2521875" y="3289025"/>
            <a:ext cx="3078000" cy="39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>
            <p:ph type="ctrTitle"/>
          </p:nvPr>
        </p:nvSpPr>
        <p:spPr>
          <a:xfrm>
            <a:off x="729450" y="1322450"/>
            <a:ext cx="76881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Future research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729450" y="2274950"/>
            <a:ext cx="67656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Customizing the  model to forecast at department level will provide more granularity to predictions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Font typeface="Raleway"/>
              <a:buChar char="●"/>
            </a:pPr>
            <a:r>
              <a:rPr lang="en-GB" sz="1300">
                <a:latin typeface="Raleway"/>
                <a:ea typeface="Raleway"/>
                <a:cs typeface="Raleway"/>
                <a:sym typeface="Raleway"/>
              </a:rPr>
              <a:t>Price elasticity study can also bring additional insight to understand sensitivity of each store/department to markdown and hence improve on depth of discount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22450"/>
            <a:ext cx="70101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The opportunity</a:t>
            </a:r>
            <a:endParaRPr sz="3800"/>
          </a:p>
        </p:txBody>
      </p:sp>
      <p:sp>
        <p:nvSpPr>
          <p:cNvPr id="183" name="Google Shape;183;p19"/>
          <p:cNvSpPr txBox="1"/>
          <p:nvPr>
            <p:ph idx="4294967295" type="body"/>
          </p:nvPr>
        </p:nvSpPr>
        <p:spPr>
          <a:xfrm>
            <a:off x="729450" y="2210225"/>
            <a:ext cx="7010100" cy="21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Increase predictability of sales quantities in others to maximize markup return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9450" y="1322450"/>
            <a:ext cx="70101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The approach</a:t>
            </a:r>
            <a:endParaRPr sz="3800"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729450" y="2210225"/>
            <a:ext cx="7010100" cy="21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Develop a short term dynamic forecasting model leveraring ARIMA technique for forward predictions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Build a machine learning models to automate long term sales predictions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811650" y="1853850"/>
            <a:ext cx="3817800" cy="25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Dataset source: Kaggle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Description: Dataset is deriving from the aggregation of 3 tables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Our target feature is ‘Weekly_Sales’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covers the period from Feb 2010 to Feb 2013</a:t>
            </a:r>
            <a:endParaRPr sz="13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50">
              <a:solidFill>
                <a:schemeClr val="dk2"/>
              </a:solidFill>
              <a:highlight>
                <a:srgbClr val="323A4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5021800" y="2272475"/>
            <a:ext cx="149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Store  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Date     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Temperature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Fuel_Price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MarkDown1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MarkDown2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MarkDown3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MarkDown4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MarkDown5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CPI    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Unemployment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IsHoliday      </a:t>
            </a:r>
            <a:endParaRPr b="1"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154400" y="4703625"/>
            <a:ext cx="604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Source: </a:t>
            </a:r>
            <a:r>
              <a:rPr lang="en-GB" sz="11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https://www.kaggle.com/manjeetsingh/retaildataset?select=sales+da</a:t>
            </a:r>
            <a:endParaRPr sz="11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410500" y="2272475"/>
            <a:ext cx="140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Store      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Dept       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Date      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Weekly_Sales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IsHoliday          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7671300" y="2280375"/>
            <a:ext cx="140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Store     int64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Type     object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-GB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Size      int64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5198125" y="2011375"/>
            <a:ext cx="1199100" cy="261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Features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6511900" y="2011375"/>
            <a:ext cx="1199100" cy="261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Sales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7874100" y="2019275"/>
            <a:ext cx="1199100" cy="261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Stores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</a:t>
            </a:r>
            <a:endParaRPr b="0"/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Data cleaning and tidy</a:t>
            </a:r>
            <a:r>
              <a:rPr b="1" lang="en-GB" sz="1100">
                <a:solidFill>
                  <a:schemeClr val="dk2"/>
                </a:solidFill>
              </a:rPr>
              <a:t>: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Merging of the 3 tables to form a single data set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Addition of a new column to sum up all markdowns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Correction of negative sales values by inputting zeros. This concerned 0.3% of data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Imputing gaps in markdowns by zeros assuming this correspond to period where the promotional activity was not active.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Size, Dept, Type: replacement of missing values by the mode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Removal of outliers for employment and Temperature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49386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Data transformation:</a:t>
            </a:r>
            <a:endParaRPr b="1"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For all numerical variables having high level of skewness, a log transformation was applied to correct the distribution to normal.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For categorical variables, binary standardardization has been applied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Datetime variable has been encoded by splitting every component of year, month, week and day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730000" y="1318650"/>
            <a:ext cx="33009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Findings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730000" y="2518758"/>
            <a:ext cx="36366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Weekly sales highly influenced by the size of the store and the department . Other factors have little influence on sales performance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  Fuel price and year display some significant level of collinearity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  At the exception of christmas, holidays do not have significant impact on sales.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4674025" y="2518750"/>
            <a:ext cx="3636600" cy="22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 </a:t>
            </a:r>
            <a:r>
              <a:rPr lang="en-GB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Markdowns have typically low impact on sales however, since they only occur during specific period of the year, further analysis is required to understand their impact.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  Size of stores matters for markdowns, the bigger the store, the more effective the markdown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06    |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Markdown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 2 and 5 impact is more volatile as affected by fuel price.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</a:t>
            </a:r>
            <a:r>
              <a:rPr lang="en-GB"/>
              <a:t> Data Analysis - Sales trend</a:t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99561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 - Holiday</a:t>
            </a:r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2986726" cy="2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550" y="2006250"/>
            <a:ext cx="5101649" cy="24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3906250" y="4558775"/>
            <a:ext cx="47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Red lines shows holiday periods.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 - Markdowns depth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25715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